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0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0"/>
            <a:ext cx="2238008" cy="19738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5" y="148027"/>
            <a:ext cx="1963841" cy="18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2953" y="79510"/>
            <a:ext cx="5582451" cy="19684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</a:rPr>
              <a:t>РОССИЙСКИЙ ГОСУДАРСТВЕННЫЙ АГРАРНЫЙ УНИВЕРСИТЕТ – МСХА ИМЕНИ К.А. ТИМИРЯЗЕВА</a:t>
            </a:r>
          </a:p>
          <a:p>
            <a:pPr algn="ctr"/>
            <a:r>
              <a:rPr lang="ru-RU" sz="1400" b="1" cap="all" dirty="0" smtClean="0"/>
              <a:t> </a:t>
            </a:r>
            <a:endParaRPr lang="ru-RU" sz="1400" b="1" cap="all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1149585" y="4077072"/>
            <a:ext cx="7848872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altLang="ru-RU" sz="3900" b="1" cap="all" dirty="0" smtClean="0">
                <a:solidFill>
                  <a:srgbClr val="A50021"/>
                </a:solidFill>
                <a:latin typeface="Franklin Gothic Demi" pitchFamily="34" charset="0"/>
              </a:rPr>
              <a:t>ВЗРЫВНОЕ УСТРОЙСТВО ОБНАРУЖЕНО НА ВХОДЕ ПРИ ПОПЫТКЕ ПРОНОСА</a:t>
            </a:r>
            <a:endParaRPr lang="ru-RU" altLang="ru-RU" sz="3900" b="1" cap="all" dirty="0">
              <a:solidFill>
                <a:srgbClr val="A50021"/>
              </a:solidFill>
              <a:latin typeface="Franklin Gothic Demi" pitchFamily="34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149585" y="2204864"/>
            <a:ext cx="7848872" cy="140045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ИНСТУКЦИЯ ПО ДЕЙСТВИЯМ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1900" b="1" i="0" u="none" strike="noStrike" kern="1200" cap="all" spc="0" normalizeH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Franklin Gothic Demi" pitchFamily="34" charset="0"/>
              </a:rPr>
              <a:t> ПРОРЕКТОРОВ УНИВЕРСИТЕТА, ДИРЕКТОРОВ ИНСТИТУТОВ И ИХ ЗАМЕСТИТЕЛЕЙ, ДИРЕКТОРА КАЛЖУСКОГО ФИЛИАЛАИ ЕГО ЗАМЕСТИТЕЛЕЙ, ДИРЕКТОРА ТЕХНОЛОГИЧЕСКОГО КОЛЛЕДЖА И ЕГО ЗАМЕСТИТЕЛЕЙ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/>
      <p:bldP spid="8" grpId="1"/>
      <p:bldP spid="8" grpId="2"/>
      <p:bldP spid="9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УСТРОЙСТВО </a:t>
            </a:r>
            <a:r>
              <a:rPr lang="ru-RU" b="1" dirty="0" smtClean="0">
                <a:solidFill>
                  <a:srgbClr val="800000"/>
                </a:solidFill>
              </a:rPr>
              <a:t>ОБНАРУЖЕНО </a:t>
            </a:r>
            <a:r>
              <a:rPr lang="ru-RU" b="1" dirty="0" smtClean="0">
                <a:solidFill>
                  <a:srgbClr val="800000"/>
                </a:solidFill>
              </a:rPr>
              <a:t>НА ВХОДЕ ПРИ ПОПЫТКЕ ПРОНОСА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894946" y="2060848"/>
            <a:ext cx="8069542" cy="412420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ru-RU" dirty="0"/>
              <a:t>1</a:t>
            </a:r>
            <a:r>
              <a:rPr lang="ru-RU" dirty="0" smtClean="0"/>
              <a:t>. </a:t>
            </a:r>
            <a:r>
              <a:rPr lang="ru-RU" sz="1700" dirty="0" smtClean="0"/>
              <a:t>Незамедлительно </a:t>
            </a:r>
            <a:r>
              <a:rPr lang="ru-RU" sz="1700" dirty="0"/>
              <a:t>информировать о происшествии:</a:t>
            </a:r>
          </a:p>
          <a:p>
            <a:r>
              <a:rPr lang="ru-RU" sz="1700" dirty="0" smtClean="0"/>
              <a:t>   1.1. Оперативные </a:t>
            </a:r>
            <a:r>
              <a:rPr lang="ru-RU" sz="1700" dirty="0"/>
              <a:t>службы.</a:t>
            </a:r>
          </a:p>
          <a:p>
            <a:r>
              <a:rPr lang="ru-RU" sz="1700" dirty="0" smtClean="0"/>
              <a:t>   1.2. Подчиненных </a:t>
            </a:r>
            <a:r>
              <a:rPr lang="ru-RU" sz="1700" dirty="0"/>
              <a:t>сотрудников.</a:t>
            </a:r>
          </a:p>
          <a:p>
            <a:r>
              <a:rPr lang="ru-RU" sz="1700" dirty="0" smtClean="0"/>
              <a:t>   1.3. Управление </a:t>
            </a:r>
            <a:r>
              <a:rPr lang="ru-RU" sz="1700" dirty="0"/>
              <a:t>комплексной безопасности.</a:t>
            </a:r>
          </a:p>
          <a:p>
            <a:r>
              <a:rPr lang="ru-RU" sz="1700" dirty="0" smtClean="0"/>
              <a:t>   1.4. Правообладателя </a:t>
            </a:r>
            <a:r>
              <a:rPr lang="ru-RU" sz="1700" dirty="0"/>
              <a:t>объекта, вышестоящий орган</a:t>
            </a:r>
          </a:p>
          <a:p>
            <a:r>
              <a:rPr lang="ru-RU" sz="1700" dirty="0" smtClean="0"/>
              <a:t>   1.5. Руководителя</a:t>
            </a:r>
            <a:r>
              <a:rPr lang="ru-RU" sz="1700" dirty="0"/>
              <a:t>, в случае его отсутствия на рабочем месте</a:t>
            </a:r>
            <a:r>
              <a:rPr lang="ru-RU" sz="1700" dirty="0" smtClean="0"/>
              <a:t>.</a:t>
            </a:r>
          </a:p>
          <a:p>
            <a:pPr lvl="0"/>
            <a:r>
              <a:rPr lang="ru-RU" sz="1700" dirty="0" smtClean="0"/>
              <a:t>2. </a:t>
            </a:r>
            <a:r>
              <a:rPr lang="ru-RU" sz="1700" dirty="0"/>
              <a:t>Принять все меры к незамедлительной передаче по системе оповещения сообщения (громкая связь), в случае несрабатывания (отказа, уничтожения) системы оповещения - любым доступным способом</a:t>
            </a:r>
            <a:r>
              <a:rPr lang="ru-RU" sz="1700" dirty="0" smtClean="0"/>
              <a:t>.</a:t>
            </a:r>
          </a:p>
          <a:p>
            <a:r>
              <a:rPr lang="ru-RU" sz="1700" dirty="0" smtClean="0"/>
              <a:t>3. </a:t>
            </a:r>
            <a:r>
              <a:rPr lang="ru-RU" dirty="0"/>
              <a:t>Дать работнику охраны распоряжение о передаче посредством системы оповещения или любым доступным способом сообщения: «ВНИМАНИЕ! ЭВАКУАЦИЯ, ЗАЛОЖЕНА БОМБА</a:t>
            </a:r>
            <a:r>
              <a:rPr lang="ru-RU" dirty="0" smtClean="0"/>
              <a:t>!».</a:t>
            </a:r>
          </a:p>
          <a:p>
            <a:pPr lvl="0"/>
            <a:r>
              <a:rPr lang="ru-RU" dirty="0" smtClean="0"/>
              <a:t>4. </a:t>
            </a:r>
            <a:r>
              <a:rPr lang="ru-RU" dirty="0"/>
              <a:t>Обеспечить открытие и доступность коридоров и эвакуационных выходов.</a:t>
            </a:r>
          </a:p>
          <a:p>
            <a:pPr lvl="0"/>
            <a:r>
              <a:rPr lang="ru-RU" dirty="0" smtClean="0"/>
              <a:t>5. </a:t>
            </a:r>
            <a:r>
              <a:rPr lang="ru-RU" dirty="0"/>
              <a:t>Обеспечить контроль за осуществлением эвакуации людей в соответствии с планом эвакуации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93847" y="13674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15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333" y="79511"/>
            <a:ext cx="1506411" cy="13332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2" descr="https://leader-id.storage.yandexcloud.net/upload/2714894/38204752-657c-43f2-8ce7-4614428beb5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0" t="7700" r="6903" b="9001"/>
          <a:stretch/>
        </p:blipFill>
        <p:spPr bwMode="auto">
          <a:xfrm>
            <a:off x="894946" y="148028"/>
            <a:ext cx="1307260" cy="1264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714348" cy="6858000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404664"/>
            <a:ext cx="5582451" cy="9628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ВЗРЫВНОЕ </a:t>
            </a:r>
            <a:r>
              <a:rPr lang="ru-RU" b="1" smtClean="0">
                <a:solidFill>
                  <a:srgbClr val="800000"/>
                </a:solidFill>
              </a:rPr>
              <a:t>УСТРОЙСТВО </a:t>
            </a:r>
            <a:r>
              <a:rPr lang="ru-RU" b="1" smtClean="0">
                <a:solidFill>
                  <a:srgbClr val="800000"/>
                </a:solidFill>
              </a:rPr>
              <a:t>ОБНАРУЖЕНО </a:t>
            </a:r>
            <a:r>
              <a:rPr lang="ru-RU" b="1" dirty="0" smtClean="0">
                <a:solidFill>
                  <a:srgbClr val="800000"/>
                </a:solidFill>
              </a:rPr>
              <a:t>НА ВХОДЕ ПРИ ПОПЫТКЕ ПРОНОСА</a:t>
            </a:r>
            <a:endParaRPr lang="ru-RU" sz="1400" b="1" cap="all" dirty="0"/>
          </a:p>
        </p:txBody>
      </p:sp>
      <p:sp>
        <p:nvSpPr>
          <p:cNvPr id="7" name="TextBox 6"/>
          <p:cNvSpPr txBox="1"/>
          <p:nvPr/>
        </p:nvSpPr>
        <p:spPr>
          <a:xfrm>
            <a:off x="903686" y="2996952"/>
            <a:ext cx="8069542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/>
            <a:r>
              <a:rPr lang="ru-RU" sz="1700" dirty="0" smtClean="0"/>
              <a:t>6. </a:t>
            </a:r>
            <a:r>
              <a:rPr lang="ru-RU" dirty="0"/>
              <a:t>По завершении эвакуации дать указание об информировании родителей (законных представителей) о временном прекращении учебного процесса.</a:t>
            </a:r>
          </a:p>
          <a:p>
            <a:pPr lvl="0"/>
            <a:r>
              <a:rPr lang="ru-RU" sz="1700" dirty="0" smtClean="0"/>
              <a:t>7. </a:t>
            </a:r>
            <a:r>
              <a:rPr lang="ru-RU" dirty="0"/>
              <a:t>Направить к месту сбора назначенных лиц для осуществления контроля за передачей обучающихся родителям (законным представителям).</a:t>
            </a:r>
          </a:p>
          <a:p>
            <a:pPr lvl="0"/>
            <a:r>
              <a:rPr lang="ru-RU" dirty="0" smtClean="0"/>
              <a:t>8. </a:t>
            </a:r>
            <a:r>
              <a:rPr lang="ru-RU" dirty="0"/>
              <a:t>Находиться вблизи объекта до прибытия оперативных служб.</a:t>
            </a:r>
          </a:p>
          <a:p>
            <a:pPr lvl="0"/>
            <a:r>
              <a:rPr lang="ru-RU" dirty="0" smtClean="0"/>
              <a:t>9. </a:t>
            </a:r>
            <a:r>
              <a:rPr lang="ru-RU" dirty="0"/>
              <a:t>После завершения работы оперативных служб и по их рекомендациям обеспечить проведение мероприятий по ликвидации последствий происшествия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922233" y="1985117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800000"/>
                </a:solidFill>
              </a:rPr>
              <a:t>Действия руководителей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86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267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Franklin Gothic Demi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Yury Syroff</dc:creator>
  <cp:lastModifiedBy>Александр Викторович Чумаченко</cp:lastModifiedBy>
  <cp:revision>74</cp:revision>
  <cp:lastPrinted>2019-01-12T21:32:01Z</cp:lastPrinted>
  <dcterms:modified xsi:type="dcterms:W3CDTF">2023-03-08T13:58:30Z</dcterms:modified>
</cp:coreProperties>
</file>